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93" r:id="rId2"/>
    <p:sldId id="458" r:id="rId3"/>
    <p:sldId id="497" r:id="rId4"/>
    <p:sldId id="501" r:id="rId5"/>
    <p:sldId id="517" r:id="rId6"/>
    <p:sldId id="518" r:id="rId7"/>
    <p:sldId id="522" r:id="rId8"/>
    <p:sldId id="519" r:id="rId9"/>
    <p:sldId id="510" r:id="rId10"/>
    <p:sldId id="520" r:id="rId11"/>
    <p:sldId id="521" r:id="rId12"/>
    <p:sldId id="52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78" d="100"/>
          <a:sy n="78" d="100"/>
        </p:scale>
        <p:origin x="1229" y="77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01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6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2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4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4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3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9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5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汇报人：叶禹络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38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>
                <a:solidFill>
                  <a:schemeClr val="bg1"/>
                </a:solidFill>
                <a:latin typeface="+mn-ea"/>
              </a:rPr>
              <a:t>2023.10.28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9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3F8B48-153C-D9D7-45F0-84303F8B011E}"/>
              </a:ext>
            </a:extLst>
          </p:cNvPr>
          <p:cNvSpPr txBox="1"/>
          <p:nvPr/>
        </p:nvSpPr>
        <p:spPr>
          <a:xfrm>
            <a:off x="3119230" y="19767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残差网络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1920D2E-9A38-47FB-8062-8F4A1F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0" y="676555"/>
            <a:ext cx="1806406" cy="25946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5ACAC4-DC9F-2DE7-A5BC-606887D65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0" y="3309640"/>
            <a:ext cx="1939594" cy="3429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143DE3A-EF98-A778-8ED0-DE91E5A08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163" y="687575"/>
            <a:ext cx="4086795" cy="10288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DC6DF8-5993-E401-5E92-276E5090C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01" y="1973861"/>
            <a:ext cx="2314898" cy="600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684840-3948-539A-9D2A-F0251B8C8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601" y="2694669"/>
            <a:ext cx="2438740" cy="3715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E4527F-B2FE-790D-98F3-2FC17F1B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8857" y="3269232"/>
            <a:ext cx="2657846" cy="8478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2FFF0C-BD69-BAF6-38C8-008CA2B82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2081" y="4359272"/>
            <a:ext cx="6800864" cy="16944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E04D25-DC6A-ACE1-AFB8-1BAE55D98540}"/>
              </a:ext>
            </a:extLst>
          </p:cNvPr>
          <p:cNvSpPr txBox="1"/>
          <p:nvPr/>
        </p:nvSpPr>
        <p:spPr>
          <a:xfrm>
            <a:off x="4838700" y="6220915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解决了梯度消失的问题</a:t>
            </a:r>
          </a:p>
        </p:txBody>
      </p:sp>
    </p:spTree>
    <p:extLst>
      <p:ext uri="{BB962C8B-B14F-4D97-AF65-F5344CB8AC3E}">
        <p14:creationId xmlns:p14="http://schemas.microsoft.com/office/powerpoint/2010/main" val="247544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9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3F8B48-153C-D9D7-45F0-84303F8B011E}"/>
              </a:ext>
            </a:extLst>
          </p:cNvPr>
          <p:cNvSpPr txBox="1"/>
          <p:nvPr/>
        </p:nvSpPr>
        <p:spPr>
          <a:xfrm>
            <a:off x="3119230" y="19767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逆残差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3CBB38-B2C8-B706-FF23-D79BA0D8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41" y="610814"/>
            <a:ext cx="7509459" cy="5636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585DA3-D293-4566-8597-4634376FAE08}"/>
              </a:ext>
            </a:extLst>
          </p:cNvPr>
          <p:cNvSpPr txBox="1"/>
          <p:nvPr/>
        </p:nvSpPr>
        <p:spPr>
          <a:xfrm>
            <a:off x="9658350" y="1328677"/>
            <a:ext cx="1466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时可以根据每个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的最后一层推算出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中的所有层，这个特性可以大大减少模型对显存的占用。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01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483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）过通道注意力机制对各特征通道分配不同的权重</a:t>
            </a:r>
            <a:r>
              <a:rPr lang="en-US" altLang="zh-CN" dirty="0"/>
              <a:t>, </a:t>
            </a:r>
            <a:r>
              <a:rPr lang="zh-CN" altLang="en-US" dirty="0"/>
              <a:t>从而提高数据的表示能力。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8A46B2-7B9A-D43A-036A-E50D6A37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1" y="3529349"/>
            <a:ext cx="6642541" cy="28015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B23873-14BC-C3B0-4C2A-7750BD34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328"/>
            <a:ext cx="121920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A5F847-4793-4DA6-C66B-22C28C28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6" y="1526921"/>
            <a:ext cx="922148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386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在特征选择上使用极度随机树将数据集的特征维度降到</a:t>
            </a:r>
            <a:r>
              <a:rPr lang="en-US" altLang="zh-CN" dirty="0"/>
              <a:t>30</a:t>
            </a:r>
            <a:r>
              <a:rPr lang="zh-CN" altLang="en-US" dirty="0"/>
              <a:t>维。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9E072E-935A-77E0-259B-A314B61EF0F7}"/>
              </a:ext>
            </a:extLst>
          </p:cNvPr>
          <p:cNvSpPr txBox="1"/>
          <p:nvPr/>
        </p:nvSpPr>
        <p:spPr>
          <a:xfrm>
            <a:off x="1296363" y="3244662"/>
            <a:ext cx="9913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集成学习（</a:t>
            </a:r>
            <a:r>
              <a:rPr lang="en-US" altLang="zh-CN" dirty="0"/>
              <a:t>ensemble learning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构建并结合多个学习器完成任务</a:t>
            </a:r>
            <a:endParaRPr lang="en-US" altLang="zh-CN" dirty="0"/>
          </a:p>
          <a:p>
            <a:r>
              <a:rPr lang="zh-CN" altLang="en-US" dirty="0"/>
              <a:t>多组“个体学习器”：每个学习器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通常由一个现有的学习算法从训练数据产生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同质集成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——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基学习器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异质集成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——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组件学习器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理论基础：基学习器相互独立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要求：平衡个体学习器的“准确性”和“多样性”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优点：泛化能力强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634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9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343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Ensemble Learning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2613D7-47F5-0E23-3872-BE2A25FF5EC3}"/>
              </a:ext>
            </a:extLst>
          </p:cNvPr>
          <p:cNvSpPr txBox="1"/>
          <p:nvPr/>
        </p:nvSpPr>
        <p:spPr>
          <a:xfrm>
            <a:off x="844620" y="1989438"/>
            <a:ext cx="9170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Boosting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个体学习器问存在强依赖关系、必须串行生成的序列化方法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将基分类器层层叠加，每一层在训练的时候，对前一层基分类器分错的样本，给予更高的权重。测试时，根据各层分类器的结果的加权得到最终结果。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Bagging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个体学习器间不存在强依赖关系、可同时生成的并行化方法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每个基分类器的训练集都随机采样（可能重叠），通过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次采样得到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个采样集，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每个个体单独作出判断再通过投票的方式做出最后的集体决策。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A4324F-2589-F767-70E2-C935C082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0620"/>
            <a:ext cx="5525271" cy="3715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1C5501-5BF6-FE30-6CE3-899D4493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71" y="4069825"/>
            <a:ext cx="683037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483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 使用</a:t>
            </a:r>
            <a:r>
              <a:rPr lang="en-US" altLang="zh-CN" dirty="0"/>
              <a:t>GRU</a:t>
            </a:r>
            <a:r>
              <a:rPr lang="zh-CN" altLang="en-US" dirty="0"/>
              <a:t>提取时序数据间的依赖关系，将提取后的隐藏层信息拼接输入到</a:t>
            </a:r>
            <a:r>
              <a:rPr lang="en-US" altLang="zh-CN" dirty="0"/>
              <a:t>CNN</a:t>
            </a:r>
            <a:r>
              <a:rPr lang="zh-CN" altLang="en-US" dirty="0"/>
              <a:t>中。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3C3F06-DDAD-C499-5941-2099FB9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62" y="2415606"/>
            <a:ext cx="5212754" cy="37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483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进行多维特征提取时使用空洞卷积结构而非使用多次池化操作（</a:t>
            </a:r>
            <a:r>
              <a:rPr lang="en-US" altLang="zh-CN" dirty="0" err="1"/>
              <a:t>LiCNN</a:t>
            </a:r>
            <a:r>
              <a:rPr lang="zh-CN" altLang="en-US" dirty="0"/>
              <a:t>结构）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945B9-9DC3-6631-A7D1-A1745ED9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33" y="128162"/>
            <a:ext cx="4467849" cy="64969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3E5FCB-FEB9-9C73-53CF-A0EE1A3ECDE6}"/>
              </a:ext>
            </a:extLst>
          </p:cNvPr>
          <p:cNvSpPr txBox="1"/>
          <p:nvPr/>
        </p:nvSpPr>
        <p:spPr>
          <a:xfrm>
            <a:off x="10271597" y="2278707"/>
            <a:ext cx="13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深度卷积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93597C-3F85-04D1-EA2A-BF9A47392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7" r="6317"/>
          <a:stretch/>
        </p:blipFill>
        <p:spPr>
          <a:xfrm>
            <a:off x="548489" y="3202777"/>
            <a:ext cx="6895804" cy="29531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2D46C5-49A3-FFC9-0513-46B518FF6AF6}"/>
              </a:ext>
            </a:extLst>
          </p:cNvPr>
          <p:cNvSpPr txBox="1"/>
          <p:nvPr/>
        </p:nvSpPr>
        <p:spPr>
          <a:xfrm>
            <a:off x="3156350" y="6235149"/>
            <a:ext cx="168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空洞系数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E75543-4C5A-4D69-7FFD-77C9D99B13B5}"/>
              </a:ext>
            </a:extLst>
          </p:cNvPr>
          <p:cNvSpPr txBox="1"/>
          <p:nvPr/>
        </p:nvSpPr>
        <p:spPr>
          <a:xfrm>
            <a:off x="1170618" y="5750126"/>
            <a:ext cx="9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rate=1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FB5DED-09C2-1604-E210-42C942D8C13A}"/>
              </a:ext>
            </a:extLst>
          </p:cNvPr>
          <p:cNvSpPr txBox="1"/>
          <p:nvPr/>
        </p:nvSpPr>
        <p:spPr>
          <a:xfrm>
            <a:off x="3418157" y="5728762"/>
            <a:ext cx="9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rate=2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FB2A4B-2629-A818-AC5F-8A3A477F51E5}"/>
              </a:ext>
            </a:extLst>
          </p:cNvPr>
          <p:cNvSpPr txBox="1"/>
          <p:nvPr/>
        </p:nvSpPr>
        <p:spPr>
          <a:xfrm>
            <a:off x="5665696" y="5786607"/>
            <a:ext cx="9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rate=4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72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483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进行多维特征提取时使用空洞卷积结构而非使用多次池化操作（</a:t>
            </a:r>
            <a:r>
              <a:rPr lang="en-US" altLang="zh-CN" dirty="0" err="1"/>
              <a:t>LiCNN</a:t>
            </a:r>
            <a:r>
              <a:rPr lang="zh-CN" altLang="en-US" dirty="0"/>
              <a:t>结构）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945B9-9DC3-6631-A7D1-A1745ED9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33" y="128162"/>
            <a:ext cx="4467849" cy="64969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3E5FCB-FEB9-9C73-53CF-A0EE1A3ECDE6}"/>
              </a:ext>
            </a:extLst>
          </p:cNvPr>
          <p:cNvSpPr txBox="1"/>
          <p:nvPr/>
        </p:nvSpPr>
        <p:spPr>
          <a:xfrm>
            <a:off x="10271597" y="2278707"/>
            <a:ext cx="13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深度卷积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CBA0E2-A95B-DDE5-43C2-B76424FF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5" y="3170949"/>
            <a:ext cx="5305348" cy="1958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B75970-33DC-5A32-B1F4-61FC5A311B0D}"/>
              </a:ext>
            </a:extLst>
          </p:cNvPr>
          <p:cNvSpPr txBox="1"/>
          <p:nvPr/>
        </p:nvSpPr>
        <p:spPr>
          <a:xfrm>
            <a:off x="1674031" y="5176681"/>
            <a:ext cx="159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卷积核</a:t>
            </a:r>
            <a:r>
              <a:rPr lang="en-US" altLang="zh-CN" dirty="0"/>
              <a:t>1x1xM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5480381-34DD-CFEA-7307-1BD8ED882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8" y="290119"/>
            <a:ext cx="831648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9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D651B-BD96-D401-2317-DF4653771F46}"/>
              </a:ext>
            </a:extLst>
          </p:cNvPr>
          <p:cNvSpPr txBox="1"/>
          <p:nvPr/>
        </p:nvSpPr>
        <p:spPr>
          <a:xfrm>
            <a:off x="1296363" y="2477236"/>
            <a:ext cx="483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逆残差结构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1447048" y="2063321"/>
            <a:ext cx="917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IGRU-</a:t>
            </a:r>
            <a:r>
              <a:rPr lang="en-US" altLang="zh-CN" b="1" dirty="0" err="1">
                <a:latin typeface="+mj-ea"/>
                <a:ea typeface="+mj-ea"/>
              </a:rPr>
              <a:t>LiCNN</a:t>
            </a:r>
            <a:r>
              <a:rPr lang="zh-CN" altLang="en-US" b="1" dirty="0">
                <a:latin typeface="+mj-ea"/>
                <a:ea typeface="+mj-ea"/>
              </a:rPr>
              <a:t>（</a:t>
            </a:r>
            <a:r>
              <a:rPr lang="en-US" altLang="zh-CN" b="1" dirty="0">
                <a:latin typeface="+mj-ea"/>
                <a:ea typeface="+mj-ea"/>
              </a:rPr>
              <a:t>integrated GRU and light-weighted CNN</a:t>
            </a:r>
            <a:r>
              <a:rPr lang="zh-CN" altLang="en-US" b="1" dirty="0">
                <a:latin typeface="+mj-ea"/>
                <a:ea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945B9-9DC3-6631-A7D1-A1745ED9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33" y="128162"/>
            <a:ext cx="4467849" cy="64969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3E5FCB-FEB9-9C73-53CF-A0EE1A3ECDE6}"/>
              </a:ext>
            </a:extLst>
          </p:cNvPr>
          <p:cNvSpPr txBox="1"/>
          <p:nvPr/>
        </p:nvSpPr>
        <p:spPr>
          <a:xfrm>
            <a:off x="10271597" y="2278707"/>
            <a:ext cx="13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深度卷积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643205-C03F-13D5-4972-B76A99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" y="2928436"/>
            <a:ext cx="7992590" cy="8954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EECD96-7CB3-85A6-C557-93847FCAAD8D}"/>
              </a:ext>
            </a:extLst>
          </p:cNvPr>
          <p:cNvSpPr txBox="1"/>
          <p:nvPr/>
        </p:nvSpPr>
        <p:spPr>
          <a:xfrm>
            <a:off x="253528" y="3905779"/>
            <a:ext cx="697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正常神经网络结构下求输入的梯度：需要将整个网络保存到显存中</a:t>
            </a:r>
          </a:p>
        </p:txBody>
      </p:sp>
    </p:spTree>
    <p:extLst>
      <p:ext uri="{BB962C8B-B14F-4D97-AF65-F5344CB8AC3E}">
        <p14:creationId xmlns:p14="http://schemas.microsoft.com/office/powerpoint/2010/main" val="3582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9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3F8B48-153C-D9D7-45F0-84303F8B011E}"/>
              </a:ext>
            </a:extLst>
          </p:cNvPr>
          <p:cNvSpPr txBox="1"/>
          <p:nvPr/>
        </p:nvSpPr>
        <p:spPr>
          <a:xfrm>
            <a:off x="3119230" y="19767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D9CBC7-4393-523B-7A71-79A46852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682225"/>
            <a:ext cx="3076542" cy="2162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FC0268-E91D-B64E-9948-F7DE69F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73" y="3274341"/>
            <a:ext cx="3549672" cy="22959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CF5324-E916-E2DF-EB31-9CB560B928FD}"/>
              </a:ext>
            </a:extLst>
          </p:cNvPr>
          <p:cNvSpPr txBox="1"/>
          <p:nvPr/>
        </p:nvSpPr>
        <p:spPr>
          <a:xfrm>
            <a:off x="834793" y="2905009"/>
            <a:ext cx="22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理想状态：嵌套结构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5595F5-FDB6-2259-09FD-DE2BCCB9E1CE}"/>
              </a:ext>
            </a:extLst>
          </p:cNvPr>
          <p:cNvSpPr txBox="1"/>
          <p:nvPr/>
        </p:nvSpPr>
        <p:spPr>
          <a:xfrm>
            <a:off x="984617" y="5706167"/>
            <a:ext cx="26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实际状态：非嵌套结构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99E05F-82CB-3DD6-E23E-9147D98B7F9C}"/>
              </a:ext>
            </a:extLst>
          </p:cNvPr>
          <p:cNvSpPr txBox="1"/>
          <p:nvPr/>
        </p:nvSpPr>
        <p:spPr>
          <a:xfrm>
            <a:off x="1691860" y="6023757"/>
            <a:ext cx="14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网络退化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1920D2E-9A38-47FB-8062-8F4A1FE8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74" y="996550"/>
            <a:ext cx="2847144" cy="40894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5ACAC4-DC9F-2DE7-A5BC-606887D6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422" y="1663570"/>
            <a:ext cx="2209800" cy="390669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83840BB-74B5-9D5D-00ED-4B13AA411303}"/>
              </a:ext>
            </a:extLst>
          </p:cNvPr>
          <p:cNvSpPr txBox="1"/>
          <p:nvPr/>
        </p:nvSpPr>
        <p:spPr>
          <a:xfrm>
            <a:off x="9002153" y="1134957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Weight</a:t>
            </a:r>
            <a:r>
              <a:rPr lang="zh-CN" altLang="en-US" sz="1200" dirty="0"/>
              <a:t>指卷积操作</a:t>
            </a:r>
          </a:p>
        </p:txBody>
      </p:sp>
    </p:spTree>
    <p:extLst>
      <p:ext uri="{BB962C8B-B14F-4D97-AF65-F5344CB8AC3E}">
        <p14:creationId xmlns:p14="http://schemas.microsoft.com/office/powerpoint/2010/main" val="337153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11443</TotalTime>
  <Words>525</Words>
  <Application>Microsoft Office PowerPoint</Application>
  <PresentationFormat>宽屏</PresentationFormat>
  <Paragraphs>75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Microsoft YaHei Light</vt:lpstr>
      <vt:lpstr>等线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禹络 叶</cp:lastModifiedBy>
  <cp:revision>62</cp:revision>
  <dcterms:created xsi:type="dcterms:W3CDTF">2020-04-11T01:02:44Z</dcterms:created>
  <dcterms:modified xsi:type="dcterms:W3CDTF">2023-10-28T07:27:27Z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2023-10-20T12:41:08Z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9c7877be-0cf0-44c5-8f06-fac3e2cb3c9c</vt:lpwstr>
  </property>
  <property fmtid="{D5CDD505-2E9C-101B-9397-08002B2CF9AE}" pid="7" name="MSIP_Label_defa4170-0d19-0005-0004-bc88714345d2_ActionId">
    <vt:lpwstr>896a6b08-7241-4ce6-927a-abebdffaf0b6</vt:lpwstr>
  </property>
  <property fmtid="{D5CDD505-2E9C-101B-9397-08002B2CF9AE}" pid="8" name="MSIP_Label_defa4170-0d19-0005-0004-bc88714345d2_ContentBits">
    <vt:lpwstr>0</vt:lpwstr>
  </property>
</Properties>
</file>